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9" r:id="rId4"/>
    <p:sldId id="268" r:id="rId5"/>
    <p:sldId id="270" r:id="rId6"/>
    <p:sldId id="272" r:id="rId7"/>
    <p:sldId id="263" r:id="rId8"/>
    <p:sldId id="271" r:id="rId9"/>
    <p:sldId id="273" r:id="rId10"/>
    <p:sldId id="277" r:id="rId11"/>
    <p:sldId id="274" r:id="rId12"/>
    <p:sldId id="261" r:id="rId13"/>
    <p:sldId id="259" r:id="rId14"/>
    <p:sldId id="275" r:id="rId15"/>
    <p:sldId id="278" r:id="rId16"/>
    <p:sldId id="279" r:id="rId17"/>
    <p:sldId id="280" r:id="rId18"/>
    <p:sldId id="276" r:id="rId19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0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31CF-D545-4F12-A886-D0A01EEE91CF}" type="datetimeFigureOut">
              <a:rPr lang="sl-SI" smtClean="0"/>
              <a:t>18.2.2017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357D4-71DD-45A4-8DCE-779888BDE83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91270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31CF-D545-4F12-A886-D0A01EEE91CF}" type="datetimeFigureOut">
              <a:rPr lang="sl-SI" smtClean="0"/>
              <a:t>18.2.2017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357D4-71DD-45A4-8DCE-779888BDE83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34887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31CF-D545-4F12-A886-D0A01EEE91CF}" type="datetimeFigureOut">
              <a:rPr lang="sl-SI" smtClean="0"/>
              <a:t>18.2.2017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357D4-71DD-45A4-8DCE-779888BDE83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17666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31CF-D545-4F12-A886-D0A01EEE91CF}" type="datetimeFigureOut">
              <a:rPr lang="sl-SI" smtClean="0"/>
              <a:t>18.2.2017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357D4-71DD-45A4-8DCE-779888BDE83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1581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31CF-D545-4F12-A886-D0A01EEE91CF}" type="datetimeFigureOut">
              <a:rPr lang="sl-SI" smtClean="0"/>
              <a:t>18.2.2017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357D4-71DD-45A4-8DCE-779888BDE83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44044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31CF-D545-4F12-A886-D0A01EEE91CF}" type="datetimeFigureOut">
              <a:rPr lang="sl-SI" smtClean="0"/>
              <a:t>18.2.2017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357D4-71DD-45A4-8DCE-779888BDE83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39480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31CF-D545-4F12-A886-D0A01EEE91CF}" type="datetimeFigureOut">
              <a:rPr lang="sl-SI" smtClean="0"/>
              <a:t>18.2.2017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357D4-71DD-45A4-8DCE-779888BDE83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57810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31CF-D545-4F12-A886-D0A01EEE91CF}" type="datetimeFigureOut">
              <a:rPr lang="sl-SI" smtClean="0"/>
              <a:t>18.2.2017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357D4-71DD-45A4-8DCE-779888BDE83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29229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31CF-D545-4F12-A886-D0A01EEE91CF}" type="datetimeFigureOut">
              <a:rPr lang="sl-SI" smtClean="0"/>
              <a:t>18.2.2017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357D4-71DD-45A4-8DCE-779888BDE83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0547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31CF-D545-4F12-A886-D0A01EEE91CF}" type="datetimeFigureOut">
              <a:rPr lang="sl-SI" smtClean="0"/>
              <a:t>18.2.2017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357D4-71DD-45A4-8DCE-779888BDE83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44700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B31CF-D545-4F12-A886-D0A01EEE91CF}" type="datetimeFigureOut">
              <a:rPr lang="sl-SI" smtClean="0"/>
              <a:t>18.2.2017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357D4-71DD-45A4-8DCE-779888BDE83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0818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B31CF-D545-4F12-A886-D0A01EEE91CF}" type="datetimeFigureOut">
              <a:rPr lang="sl-SI" smtClean="0"/>
              <a:t>18.2.2017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357D4-71DD-45A4-8DCE-779888BDE83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9351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404664"/>
            <a:ext cx="8928992" cy="1470025"/>
          </a:xfrm>
        </p:spPr>
        <p:txBody>
          <a:bodyPr>
            <a:normAutofit fontScale="90000"/>
          </a:bodyPr>
          <a:lstStyle/>
          <a:p>
            <a:r>
              <a:rPr lang="sl-SI" b="1" dirty="0" smtClean="0">
                <a:solidFill>
                  <a:srgbClr val="C00000"/>
                </a:solidFill>
              </a:rPr>
              <a:t>Palmovo olje</a:t>
            </a:r>
            <a:br>
              <a:rPr lang="sl-SI" b="1" dirty="0" smtClean="0">
                <a:solidFill>
                  <a:srgbClr val="C00000"/>
                </a:solidFill>
              </a:rPr>
            </a:br>
            <a:r>
              <a:rPr lang="sl-SI" b="1" dirty="0" smtClean="0">
                <a:solidFill>
                  <a:srgbClr val="006600"/>
                </a:solidFill>
              </a:rPr>
              <a:t>(poceni </a:t>
            </a:r>
            <a:r>
              <a:rPr lang="sl-SI" b="1" dirty="0">
                <a:solidFill>
                  <a:srgbClr val="006600"/>
                </a:solidFill>
              </a:rPr>
              <a:t>sestavina z dragimi </a:t>
            </a:r>
            <a:r>
              <a:rPr lang="sl-SI" b="1" dirty="0" smtClean="0">
                <a:solidFill>
                  <a:srgbClr val="006600"/>
                </a:solidFill>
              </a:rPr>
              <a:t>posledicami)</a:t>
            </a:r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3717032"/>
            <a:ext cx="8352928" cy="2880320"/>
          </a:xfrm>
        </p:spPr>
        <p:txBody>
          <a:bodyPr>
            <a:normAutofit fontScale="92500"/>
          </a:bodyPr>
          <a:lstStyle/>
          <a:p>
            <a:pPr algn="l"/>
            <a:r>
              <a:rPr lang="sl-SI" dirty="0" smtClean="0">
                <a:solidFill>
                  <a:schemeClr val="tx1"/>
                </a:solidFill>
              </a:rPr>
              <a:t>Cilji</a:t>
            </a:r>
            <a:r>
              <a:rPr lang="sl-SI" dirty="0" smtClean="0">
                <a:solidFill>
                  <a:schemeClr val="tx1"/>
                </a:solidFill>
              </a:rPr>
              <a:t>:</a:t>
            </a:r>
          </a:p>
          <a:p>
            <a:pPr marL="457200" indent="-457200" algn="l">
              <a:buFontTx/>
              <a:buChar char="-"/>
            </a:pPr>
            <a:r>
              <a:rPr lang="sl-SI" dirty="0" smtClean="0">
                <a:solidFill>
                  <a:schemeClr val="tx1"/>
                </a:solidFill>
              </a:rPr>
              <a:t>spodbjanje </a:t>
            </a:r>
            <a:r>
              <a:rPr lang="sl-SI" b="1" dirty="0">
                <a:solidFill>
                  <a:srgbClr val="0070C0"/>
                </a:solidFill>
              </a:rPr>
              <a:t>trajnostnega življenjskega </a:t>
            </a:r>
            <a:r>
              <a:rPr lang="sl-SI" b="1" dirty="0" smtClean="0">
                <a:solidFill>
                  <a:srgbClr val="0070C0"/>
                </a:solidFill>
              </a:rPr>
              <a:t>sloga</a:t>
            </a:r>
            <a:r>
              <a:rPr lang="sl-SI" dirty="0" smtClean="0">
                <a:solidFill>
                  <a:schemeClr val="tx1"/>
                </a:solidFill>
              </a:rPr>
              <a:t>,</a:t>
            </a:r>
          </a:p>
          <a:p>
            <a:pPr marL="457200" indent="-457200" algn="l">
              <a:buFontTx/>
              <a:buChar char="-"/>
            </a:pPr>
            <a:r>
              <a:rPr lang="sl-SI" dirty="0" smtClean="0">
                <a:solidFill>
                  <a:schemeClr val="tx1"/>
                </a:solidFill>
              </a:rPr>
              <a:t>učence </a:t>
            </a:r>
            <a:r>
              <a:rPr lang="sl-SI" dirty="0">
                <a:solidFill>
                  <a:schemeClr val="tx1"/>
                </a:solidFill>
              </a:rPr>
              <a:t>vodi do </a:t>
            </a:r>
            <a:r>
              <a:rPr lang="sl-SI" b="1" dirty="0">
                <a:solidFill>
                  <a:srgbClr val="0070C0"/>
                </a:solidFill>
              </a:rPr>
              <a:t>sprememb v odnosu do </a:t>
            </a:r>
            <a:r>
              <a:rPr lang="sl-SI" b="1" dirty="0" smtClean="0">
                <a:solidFill>
                  <a:srgbClr val="0070C0"/>
                </a:solidFill>
              </a:rPr>
              <a:t>hrane</a:t>
            </a:r>
            <a:r>
              <a:rPr lang="sl-SI" b="1" dirty="0" smtClean="0">
                <a:solidFill>
                  <a:schemeClr val="tx1"/>
                </a:solidFill>
              </a:rPr>
              <a:t>,</a:t>
            </a:r>
          </a:p>
          <a:p>
            <a:pPr marL="457200" indent="-457200" algn="l">
              <a:buFontTx/>
              <a:buChar char="-"/>
            </a:pPr>
            <a:r>
              <a:rPr lang="sl-SI" dirty="0" smtClean="0">
                <a:solidFill>
                  <a:schemeClr val="tx1"/>
                </a:solidFill>
              </a:rPr>
              <a:t>učence </a:t>
            </a:r>
            <a:r>
              <a:rPr lang="sl-SI" b="1" dirty="0" smtClean="0">
                <a:solidFill>
                  <a:srgbClr val="0070C0"/>
                </a:solidFill>
              </a:rPr>
              <a:t>spodbujamo k bolj odgovornemu izbiranju in ravnanju </a:t>
            </a:r>
            <a:r>
              <a:rPr lang="sl-SI" b="1" dirty="0">
                <a:solidFill>
                  <a:srgbClr val="0070C0"/>
                </a:solidFill>
              </a:rPr>
              <a:t>s </a:t>
            </a:r>
            <a:r>
              <a:rPr lang="sl-SI" b="1" dirty="0" smtClean="0">
                <a:solidFill>
                  <a:srgbClr val="0070C0"/>
                </a:solidFill>
              </a:rPr>
              <a:t>hrano</a:t>
            </a:r>
            <a:r>
              <a:rPr lang="sl-SI" b="1" dirty="0" smtClean="0">
                <a:solidFill>
                  <a:schemeClr val="tx1"/>
                </a:solidFill>
              </a:rPr>
              <a:t>.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44767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74743" y="116632"/>
            <a:ext cx="1915889" cy="794127"/>
            <a:chOff x="7074743" y="116632"/>
            <a:chExt cx="1915889" cy="794127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116632"/>
              <a:ext cx="1322288" cy="79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743" y="116632"/>
              <a:ext cx="593601" cy="593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6458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6" y="141922"/>
            <a:ext cx="9214048" cy="631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39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 smtClean="0">
                <a:solidFill>
                  <a:srgbClr val="C00000"/>
                </a:solidFill>
              </a:rPr>
              <a:t>POSLEDICE PRIDELAVE PALMOVEGA OLJA</a:t>
            </a:r>
            <a:endParaRPr lang="sl-SI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/>
              <a:t>Od 200.000 članov plemena </a:t>
            </a:r>
            <a:r>
              <a:rPr lang="sl-SI" b="1" dirty="0">
                <a:solidFill>
                  <a:srgbClr val="0070C0"/>
                </a:solidFill>
              </a:rPr>
              <a:t>Suku Anak Dalam </a:t>
            </a:r>
            <a:r>
              <a:rPr lang="sl-SI" dirty="0"/>
              <a:t>(</a:t>
            </a:r>
            <a:r>
              <a:rPr lang="sl-SI" dirty="0">
                <a:solidFill>
                  <a:srgbClr val="0070C0"/>
                </a:solidFill>
              </a:rPr>
              <a:t>pomeni Otroci gozda</a:t>
            </a:r>
            <a:r>
              <a:rPr lang="sl-SI" dirty="0"/>
              <a:t>) </a:t>
            </a:r>
            <a:r>
              <a:rPr lang="sl-SI" dirty="0" smtClean="0"/>
              <a:t>jih </a:t>
            </a:r>
            <a:r>
              <a:rPr lang="sl-SI" dirty="0"/>
              <a:t>samo še 1500 živi na tradicionalen način. Zaradi krčenja gozda se je moralo veliko teh nomadov naseliti neposredno na palmove plantaže.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77987"/>
            <a:ext cx="3960440" cy="2633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452320" y="1052736"/>
            <a:ext cx="1457697" cy="578103"/>
            <a:chOff x="7074743" y="116632"/>
            <a:chExt cx="1915889" cy="794127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116632"/>
              <a:ext cx="1322288" cy="79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743" y="116632"/>
              <a:ext cx="593601" cy="593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7231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1143000"/>
          </a:xfrm>
        </p:spPr>
        <p:txBody>
          <a:bodyPr>
            <a:noAutofit/>
          </a:bodyPr>
          <a:lstStyle/>
          <a:p>
            <a:r>
              <a:rPr lang="sl-SI" sz="3600" dirty="0">
                <a:latin typeface="+mn-lt"/>
              </a:rPr>
              <a:t>Na fotografiji je </a:t>
            </a:r>
            <a:r>
              <a:rPr lang="sl-SI" sz="3600" b="1" dirty="0">
                <a:solidFill>
                  <a:srgbClr val="0070C0"/>
                </a:solidFill>
                <a:latin typeface="+mn-lt"/>
              </a:rPr>
              <a:t>otok Borneo </a:t>
            </a:r>
            <a:r>
              <a:rPr lang="sl-SI" sz="3600" dirty="0">
                <a:latin typeface="+mn-lt"/>
              </a:rPr>
              <a:t>in krčenje pragozda za namene plantaž oljne palme.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04864"/>
            <a:ext cx="5256584" cy="389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526382" y="1484784"/>
            <a:ext cx="1457697" cy="578103"/>
            <a:chOff x="7074743" y="116632"/>
            <a:chExt cx="1915889" cy="794127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116632"/>
              <a:ext cx="1322288" cy="79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743" y="116632"/>
              <a:ext cx="593601" cy="593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351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grpSp>
        <p:nvGrpSpPr>
          <p:cNvPr id="5" name="Group 4"/>
          <p:cNvGrpSpPr/>
          <p:nvPr/>
        </p:nvGrpSpPr>
        <p:grpSpPr>
          <a:xfrm>
            <a:off x="7526382" y="180271"/>
            <a:ext cx="1457697" cy="578103"/>
            <a:chOff x="7074743" y="116632"/>
            <a:chExt cx="1915889" cy="794127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116632"/>
              <a:ext cx="1322288" cy="79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743" y="116632"/>
              <a:ext cx="593601" cy="593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10" y="692054"/>
            <a:ext cx="7416824" cy="6165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46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sl-SI" dirty="0">
                <a:solidFill>
                  <a:srgbClr val="C00000"/>
                </a:solidFill>
              </a:rPr>
              <a:t>KAJ LAHKO </a:t>
            </a:r>
            <a:r>
              <a:rPr lang="sl-SI" dirty="0" smtClean="0">
                <a:solidFill>
                  <a:srgbClr val="C00000"/>
                </a:solidFill>
              </a:rPr>
              <a:t>NAREDITE VI</a:t>
            </a:r>
            <a:r>
              <a:rPr lang="sl-SI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256584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sl-SI" dirty="0" smtClean="0"/>
              <a:t>Naučite </a:t>
            </a:r>
            <a:r>
              <a:rPr lang="sl-SI" dirty="0"/>
              <a:t>se prepoznati hrano, ki vsebuje palmovo olje (EMBALAŽA</a:t>
            </a:r>
            <a:r>
              <a:rPr lang="sl-SI" dirty="0" smtClean="0"/>
              <a:t>!). Pogosto navedejo palmovo olje kot rastlinsko olje!</a:t>
            </a:r>
          </a:p>
          <a:p>
            <a:pPr marL="514350" indent="-514350">
              <a:buAutoNum type="arabicPeriod"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2. Kot potrošnik </a:t>
            </a:r>
            <a:r>
              <a:rPr lang="sl-SI" dirty="0" smtClean="0"/>
              <a:t>izbirajte </a:t>
            </a:r>
            <a:r>
              <a:rPr lang="sl-SI" dirty="0"/>
              <a:t>hrano, ki ne vsebuje palmovega olja.</a:t>
            </a:r>
          </a:p>
          <a:p>
            <a:pPr marL="0" indent="0">
              <a:buNone/>
            </a:pPr>
            <a:endParaRPr lang="sl-SI" dirty="0"/>
          </a:p>
        </p:txBody>
      </p:sp>
      <p:grpSp>
        <p:nvGrpSpPr>
          <p:cNvPr id="5" name="Group 4"/>
          <p:cNvGrpSpPr/>
          <p:nvPr/>
        </p:nvGrpSpPr>
        <p:grpSpPr>
          <a:xfrm>
            <a:off x="1619672" y="2544835"/>
            <a:ext cx="5869624" cy="2808312"/>
            <a:chOff x="611560" y="2204864"/>
            <a:chExt cx="5869624" cy="2808312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2204864"/>
              <a:ext cx="5869624" cy="280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063763" y="2310332"/>
              <a:ext cx="1396601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sl-SI" dirty="0">
                  <a:solidFill>
                    <a:schemeClr val="bg1"/>
                  </a:solidFill>
                </a:rPr>
                <a:t>p</a:t>
              </a:r>
              <a:r>
                <a:rPr lang="sl-SI" dirty="0" smtClean="0">
                  <a:solidFill>
                    <a:schemeClr val="bg1"/>
                  </a:solidFill>
                </a:rPr>
                <a:t>almovo olje</a:t>
              </a:r>
              <a:endParaRPr lang="sl-SI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860032" y="2829962"/>
              <a:ext cx="1529906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sl-SI" dirty="0" smtClean="0">
                  <a:solidFill>
                    <a:schemeClr val="bg1"/>
                  </a:solidFill>
                </a:rPr>
                <a:t>mleko v prahu</a:t>
              </a:r>
            </a:p>
            <a:p>
              <a:endParaRPr lang="sl-SI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18317" y="3605674"/>
              <a:ext cx="706668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sl-SI" dirty="0" smtClean="0">
                  <a:solidFill>
                    <a:schemeClr val="bg1"/>
                  </a:solidFill>
                </a:rPr>
                <a:t>kakav</a:t>
              </a:r>
              <a:endParaRPr lang="sl-SI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87983" y="3975006"/>
              <a:ext cx="1039067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sl-SI" dirty="0" smtClean="0">
                  <a:solidFill>
                    <a:schemeClr val="bg1"/>
                  </a:solidFill>
                </a:rPr>
                <a:t>lešniki     </a:t>
              </a:r>
              <a:endParaRPr lang="sl-SI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60032" y="4509120"/>
              <a:ext cx="858184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sl-SI" dirty="0" smtClean="0">
                  <a:solidFill>
                    <a:schemeClr val="bg1"/>
                  </a:solidFill>
                </a:rPr>
                <a:t>sladkor</a:t>
              </a:r>
              <a:endParaRPr lang="sl-SI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526382" y="180271"/>
            <a:ext cx="1457697" cy="578103"/>
            <a:chOff x="7074743" y="116632"/>
            <a:chExt cx="1915889" cy="794127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116632"/>
              <a:ext cx="1322288" cy="79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743" y="116632"/>
              <a:ext cx="593601" cy="593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3581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Nekaj izdelkov s palmovim </a:t>
            </a:r>
            <a:r>
              <a:rPr lang="sl-SI" dirty="0" smtClean="0"/>
              <a:t>oljem.</a:t>
            </a:r>
            <a:endParaRPr lang="sl-SI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68760"/>
            <a:ext cx="6034617" cy="4525963"/>
          </a:xfrm>
        </p:spPr>
      </p:pic>
      <p:sp>
        <p:nvSpPr>
          <p:cNvPr id="5" name="Rounded Rectangle 4"/>
          <p:cNvSpPr/>
          <p:nvPr/>
        </p:nvSpPr>
        <p:spPr>
          <a:xfrm>
            <a:off x="7020272" y="2564904"/>
            <a:ext cx="504056" cy="36004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Group 5"/>
          <p:cNvGrpSpPr/>
          <p:nvPr/>
        </p:nvGrpSpPr>
        <p:grpSpPr>
          <a:xfrm>
            <a:off x="7526382" y="180271"/>
            <a:ext cx="1457697" cy="578103"/>
            <a:chOff x="7074743" y="116632"/>
            <a:chExt cx="1915889" cy="794127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116632"/>
              <a:ext cx="1322288" cy="79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743" y="116632"/>
              <a:ext cx="593601" cy="593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2368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Nekaj izdelkov s palmovim </a:t>
            </a:r>
            <a:r>
              <a:rPr lang="sl-SI" dirty="0" smtClean="0"/>
              <a:t>oljem.</a:t>
            </a:r>
            <a:endParaRPr lang="sl-SI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628800"/>
            <a:ext cx="6034617" cy="4525963"/>
          </a:xfrm>
        </p:spPr>
      </p:pic>
      <p:sp>
        <p:nvSpPr>
          <p:cNvPr id="7" name="Rounded Rectangle 6"/>
          <p:cNvSpPr/>
          <p:nvPr/>
        </p:nvSpPr>
        <p:spPr>
          <a:xfrm>
            <a:off x="3707904" y="4581128"/>
            <a:ext cx="3168352" cy="36004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8" name="Group 7"/>
          <p:cNvGrpSpPr/>
          <p:nvPr/>
        </p:nvGrpSpPr>
        <p:grpSpPr>
          <a:xfrm>
            <a:off x="7526382" y="180271"/>
            <a:ext cx="1457697" cy="578103"/>
            <a:chOff x="7074743" y="116632"/>
            <a:chExt cx="1915889" cy="794127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116632"/>
              <a:ext cx="1322288" cy="79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743" y="116632"/>
              <a:ext cx="593601" cy="593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0233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Nekaj izdelkov s palmovim </a:t>
            </a:r>
            <a:r>
              <a:rPr lang="sl-SI" dirty="0" smtClean="0"/>
              <a:t>oljem.</a:t>
            </a:r>
            <a:endParaRPr lang="sl-SI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2776"/>
            <a:ext cx="6444208" cy="483315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43808" y="3068960"/>
            <a:ext cx="1152128" cy="252028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8" name="Group 7"/>
          <p:cNvGrpSpPr/>
          <p:nvPr/>
        </p:nvGrpSpPr>
        <p:grpSpPr>
          <a:xfrm>
            <a:off x="7526382" y="180271"/>
            <a:ext cx="1457697" cy="578103"/>
            <a:chOff x="7074743" y="116632"/>
            <a:chExt cx="1915889" cy="794127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116632"/>
              <a:ext cx="1322288" cy="79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743" y="116632"/>
              <a:ext cx="593601" cy="593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2763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C00000"/>
                </a:solidFill>
              </a:rPr>
              <a:t>ZDAJ ZNAM VEČ IN BOLJ ODGOVORNO </a:t>
            </a:r>
            <a:r>
              <a:rPr lang="sl-SI" smtClean="0">
                <a:solidFill>
                  <a:srgbClr val="C00000"/>
                </a:solidFill>
              </a:rPr>
              <a:t>IZBIRAM </a:t>
            </a:r>
            <a:r>
              <a:rPr lang="sl-SI" smtClean="0">
                <a:solidFill>
                  <a:srgbClr val="C00000"/>
                </a:solidFill>
              </a:rPr>
              <a:t>HRANO.</a:t>
            </a:r>
            <a:endParaRPr lang="sl-SI" dirty="0">
              <a:solidFill>
                <a:srgbClr val="C0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140" y="3933056"/>
            <a:ext cx="1163067" cy="87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sl-SI" dirty="0"/>
              <a:t>Kako visoko predelana hrana vpliva na zdravje? In kako taka hrana vpliva na okolje?</a:t>
            </a:r>
          </a:p>
          <a:p>
            <a:pPr lvl="0"/>
            <a:r>
              <a:rPr lang="sl-SI" dirty="0"/>
              <a:t>Kaj pomeni „znanje“ v zgodbi o palmovem olju?</a:t>
            </a:r>
          </a:p>
          <a:p>
            <a:pPr lvl="0"/>
            <a:r>
              <a:rPr lang="sl-SI" dirty="0"/>
              <a:t>Zakaj je varstvo ekosistemov pomembno?</a:t>
            </a:r>
          </a:p>
          <a:p>
            <a:r>
              <a:rPr lang="sl-SI" b="1" dirty="0" smtClean="0">
                <a:solidFill>
                  <a:srgbClr val="7030A0"/>
                </a:solidFill>
              </a:rPr>
              <a:t>POSTANITE </a:t>
            </a:r>
            <a:r>
              <a:rPr lang="sl-SI" b="1" dirty="0" smtClean="0">
                <a:solidFill>
                  <a:srgbClr val="7030A0"/>
                </a:solidFill>
              </a:rPr>
              <a:t>RAZISKOVALEC:</a:t>
            </a:r>
            <a:endParaRPr lang="sl-SI" b="1" i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sl-SI" dirty="0" smtClean="0"/>
              <a:t>Ali </a:t>
            </a:r>
            <a:r>
              <a:rPr lang="sl-SI" dirty="0"/>
              <a:t>hrana, ki jo imate doma, in prigrizki v šoli vsebujejo palmovo olje? Katera hrana, ki jo imate radi, ne vsebuje palmovega olja?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24328" y="978766"/>
            <a:ext cx="1457697" cy="578103"/>
            <a:chOff x="7074743" y="116632"/>
            <a:chExt cx="1915889" cy="794127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116632"/>
              <a:ext cx="1322288" cy="79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743" y="116632"/>
              <a:ext cx="593601" cy="593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2821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Zgodba: </a:t>
            </a:r>
            <a:r>
              <a:rPr lang="sl-SI" b="1" dirty="0" smtClean="0">
                <a:solidFill>
                  <a:srgbClr val="0070C0"/>
                </a:solidFill>
              </a:rPr>
              <a:t>Moj </a:t>
            </a:r>
            <a:r>
              <a:rPr lang="sl-SI" b="1" dirty="0" smtClean="0">
                <a:solidFill>
                  <a:srgbClr val="0070C0"/>
                </a:solidFill>
              </a:rPr>
              <a:t>gozd, naš gozd</a:t>
            </a:r>
            <a:r>
              <a:rPr lang="sl-SI" dirty="0" smtClean="0"/>
              <a:t>.</a:t>
            </a:r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8820472" cy="258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7" y="3418937"/>
            <a:ext cx="4059096" cy="304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18937"/>
            <a:ext cx="4591918" cy="304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549894"/>
            <a:ext cx="1457399" cy="1939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3" y="6489665"/>
            <a:ext cx="398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Drevo lansij (naravno rastje v Indoneziji).</a:t>
            </a:r>
            <a:endParaRPr lang="sl-SI" dirty="0"/>
          </a:p>
        </p:txBody>
      </p:sp>
      <p:sp>
        <p:nvSpPr>
          <p:cNvPr id="10" name="TextBox 9"/>
          <p:cNvSpPr txBox="1"/>
          <p:nvPr/>
        </p:nvSpPr>
        <p:spPr>
          <a:xfrm>
            <a:off x="4187197" y="6495777"/>
            <a:ext cx="3028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Plodovi drevesa lansij (sadeži).</a:t>
            </a:r>
            <a:endParaRPr lang="sl-SI" dirty="0"/>
          </a:p>
        </p:txBody>
      </p:sp>
      <p:grpSp>
        <p:nvGrpSpPr>
          <p:cNvPr id="11" name="Group 10"/>
          <p:cNvGrpSpPr/>
          <p:nvPr/>
        </p:nvGrpSpPr>
        <p:grpSpPr>
          <a:xfrm>
            <a:off x="7461151" y="132097"/>
            <a:ext cx="1592584" cy="671944"/>
            <a:chOff x="7074743" y="116632"/>
            <a:chExt cx="1915889" cy="794127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116632"/>
              <a:ext cx="1322288" cy="79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743" y="116632"/>
              <a:ext cx="593601" cy="593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20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Zgodba: </a:t>
            </a:r>
            <a:r>
              <a:rPr lang="sl-SI" b="1" dirty="0" smtClean="0">
                <a:solidFill>
                  <a:srgbClr val="0070C0"/>
                </a:solidFill>
              </a:rPr>
              <a:t>Moj </a:t>
            </a:r>
            <a:r>
              <a:rPr lang="sl-SI" b="1" dirty="0" smtClean="0">
                <a:solidFill>
                  <a:srgbClr val="0070C0"/>
                </a:solidFill>
              </a:rPr>
              <a:t>gozd, naš gozd</a:t>
            </a:r>
            <a:r>
              <a:rPr lang="sl-SI" dirty="0" smtClean="0"/>
              <a:t>.</a:t>
            </a:r>
            <a:endParaRPr lang="sl-SI" dirty="0"/>
          </a:p>
        </p:txBody>
      </p:sp>
      <p:sp>
        <p:nvSpPr>
          <p:cNvPr id="10" name="TextBox 9"/>
          <p:cNvSpPr txBox="1"/>
          <p:nvPr/>
        </p:nvSpPr>
        <p:spPr>
          <a:xfrm>
            <a:off x="7367495" y="3861048"/>
            <a:ext cx="1727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Plantaža </a:t>
            </a:r>
          </a:p>
          <a:p>
            <a:r>
              <a:rPr lang="sl-SI" dirty="0" smtClean="0"/>
              <a:t>palmovih dreves</a:t>
            </a:r>
            <a:endParaRPr lang="sl-SI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36" y="836713"/>
            <a:ext cx="8919899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" y="3356993"/>
            <a:ext cx="7342330" cy="3391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526382" y="180271"/>
            <a:ext cx="1457697" cy="578103"/>
            <a:chOff x="7074743" y="116632"/>
            <a:chExt cx="1915889" cy="794127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116632"/>
              <a:ext cx="1322288" cy="79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743" y="116632"/>
              <a:ext cx="593601" cy="593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884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Zgodba: </a:t>
            </a:r>
            <a:r>
              <a:rPr lang="sl-SI" b="1" dirty="0" smtClean="0">
                <a:solidFill>
                  <a:srgbClr val="0070C0"/>
                </a:solidFill>
              </a:rPr>
              <a:t>Moj </a:t>
            </a:r>
            <a:r>
              <a:rPr lang="sl-SI" b="1" dirty="0" smtClean="0">
                <a:solidFill>
                  <a:srgbClr val="0070C0"/>
                </a:solidFill>
              </a:rPr>
              <a:t>gozd, naš gozd</a:t>
            </a:r>
            <a:r>
              <a:rPr lang="sl-SI" dirty="0" smtClean="0"/>
              <a:t>.</a:t>
            </a:r>
            <a:endParaRPr lang="sl-SI" dirty="0"/>
          </a:p>
        </p:txBody>
      </p:sp>
      <p:sp>
        <p:nvSpPr>
          <p:cNvPr id="10" name="TextBox 9"/>
          <p:cNvSpPr txBox="1"/>
          <p:nvPr/>
        </p:nvSpPr>
        <p:spPr>
          <a:xfrm>
            <a:off x="323528" y="5373216"/>
            <a:ext cx="8462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b="1" dirty="0" smtClean="0">
                <a:solidFill>
                  <a:srgbClr val="C00000"/>
                </a:solidFill>
              </a:rPr>
              <a:t>Sečnja in sežig naravnega rastja </a:t>
            </a:r>
            <a:r>
              <a:rPr lang="sl-SI" sz="2000" dirty="0" smtClean="0"/>
              <a:t>spremeni pokrajino v </a:t>
            </a:r>
            <a:r>
              <a:rPr lang="sl-SI" sz="2000" b="1" dirty="0" smtClean="0">
                <a:solidFill>
                  <a:srgbClr val="006600"/>
                </a:solidFill>
              </a:rPr>
              <a:t>ZELENO PUŠČAVO PALM</a:t>
            </a:r>
            <a:r>
              <a:rPr lang="sl-SI" sz="2000" dirty="0" smtClean="0"/>
              <a:t>.</a:t>
            </a:r>
            <a:endParaRPr lang="sl-SI" sz="20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08" y="927110"/>
            <a:ext cx="8915450" cy="90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283" y="2055720"/>
            <a:ext cx="4838801" cy="321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888" y="2060848"/>
            <a:ext cx="4818112" cy="321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7526382" y="180271"/>
            <a:ext cx="1457697" cy="578103"/>
            <a:chOff x="7074743" y="116632"/>
            <a:chExt cx="1915889" cy="794127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116632"/>
              <a:ext cx="1322288" cy="79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743" y="116632"/>
              <a:ext cx="593601" cy="593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0629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b="1" dirty="0">
                <a:solidFill>
                  <a:srgbClr val="C00000"/>
                </a:solidFill>
              </a:rPr>
              <a:t>KAJ JE </a:t>
            </a:r>
            <a:r>
              <a:rPr lang="sl-SI" b="1" dirty="0" smtClean="0">
                <a:solidFill>
                  <a:srgbClr val="C00000"/>
                </a:solidFill>
              </a:rPr>
              <a:t>PALMOVO </a:t>
            </a:r>
            <a:r>
              <a:rPr lang="sl-SI" b="1" dirty="0">
                <a:solidFill>
                  <a:srgbClr val="C00000"/>
                </a:solidFill>
              </a:rPr>
              <a:t>OLJE</a:t>
            </a:r>
            <a:r>
              <a:rPr lang="sl-SI" b="1" dirty="0" smtClean="0">
                <a:solidFill>
                  <a:srgbClr val="C00000"/>
                </a:solidFill>
              </a:rPr>
              <a:t>?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b="1" dirty="0" smtClean="0"/>
              <a:t>Palmovo </a:t>
            </a:r>
            <a:r>
              <a:rPr lang="sl-SI" b="1" dirty="0"/>
              <a:t>olje je najbolj prodajano olje na svetu. Pridobiva se iz plodov palminih dreves</a:t>
            </a:r>
            <a:r>
              <a:rPr lang="sl-SI" b="1" dirty="0" smtClean="0"/>
              <a:t>. </a:t>
            </a:r>
            <a:endParaRPr lang="sl-SI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4645967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52936"/>
            <a:ext cx="3960440" cy="297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1548" y="6021288"/>
            <a:ext cx="2055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b="1" dirty="0" smtClean="0">
                <a:solidFill>
                  <a:srgbClr val="C00000"/>
                </a:solidFill>
              </a:rPr>
              <a:t>Palmova drevesa.</a:t>
            </a:r>
            <a:endParaRPr lang="sl-SI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004048" y="6061837"/>
            <a:ext cx="2044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b="1" dirty="0" smtClean="0">
                <a:solidFill>
                  <a:srgbClr val="C00000"/>
                </a:solidFill>
              </a:rPr>
              <a:t>Pobiranje plodov.</a:t>
            </a:r>
            <a:endParaRPr lang="sl-SI" sz="2000" dirty="0"/>
          </a:p>
        </p:txBody>
      </p:sp>
      <p:grpSp>
        <p:nvGrpSpPr>
          <p:cNvPr id="9" name="Group 8"/>
          <p:cNvGrpSpPr/>
          <p:nvPr/>
        </p:nvGrpSpPr>
        <p:grpSpPr>
          <a:xfrm>
            <a:off x="7526382" y="180271"/>
            <a:ext cx="1457697" cy="578103"/>
            <a:chOff x="7074743" y="116632"/>
            <a:chExt cx="1915889" cy="794127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116632"/>
              <a:ext cx="1322288" cy="79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743" y="116632"/>
              <a:ext cx="593601" cy="593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160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b="1" dirty="0">
                <a:solidFill>
                  <a:srgbClr val="C00000"/>
                </a:solidFill>
              </a:rPr>
              <a:t>KAJ JE </a:t>
            </a:r>
            <a:r>
              <a:rPr lang="sl-SI" b="1" dirty="0" smtClean="0">
                <a:solidFill>
                  <a:srgbClr val="C00000"/>
                </a:solidFill>
              </a:rPr>
              <a:t>PALMOVO </a:t>
            </a:r>
            <a:r>
              <a:rPr lang="sl-SI" b="1" dirty="0">
                <a:solidFill>
                  <a:srgbClr val="C00000"/>
                </a:solidFill>
              </a:rPr>
              <a:t>OLJE</a:t>
            </a:r>
            <a:r>
              <a:rPr lang="sl-SI" b="1" dirty="0" smtClean="0">
                <a:solidFill>
                  <a:srgbClr val="C00000"/>
                </a:solidFill>
              </a:rPr>
              <a:t>?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Sadeži palmovih dreves se pobirajo </a:t>
            </a:r>
            <a:r>
              <a:rPr lang="sl-SI" dirty="0" smtClean="0"/>
              <a:t>vse leto.  </a:t>
            </a:r>
          </a:p>
          <a:p>
            <a:pPr marL="0" indent="0">
              <a:buNone/>
            </a:pPr>
            <a:r>
              <a:rPr lang="sl-SI" dirty="0" smtClean="0"/>
              <a:t>Ista </a:t>
            </a:r>
            <a:r>
              <a:rPr lang="sl-SI" dirty="0"/>
              <a:t>količina tega </a:t>
            </a:r>
            <a:r>
              <a:rPr lang="sl-SI" dirty="0" smtClean="0"/>
              <a:t>olja se </a:t>
            </a:r>
            <a:r>
              <a:rPr lang="sl-SI" dirty="0"/>
              <a:t>pridela na desetkrat manjši površini kot sojino, sončnično ali repično olje. </a:t>
            </a:r>
            <a:r>
              <a:rPr lang="sl-SI" dirty="0" smtClean="0"/>
              <a:t>Zato </a:t>
            </a:r>
            <a:r>
              <a:rPr lang="sl-SI" dirty="0"/>
              <a:t>je palmovo olje </a:t>
            </a:r>
            <a:r>
              <a:rPr lang="sl-SI" b="1" dirty="0">
                <a:solidFill>
                  <a:srgbClr val="0070C0"/>
                </a:solidFill>
              </a:rPr>
              <a:t>donosen pridelek</a:t>
            </a:r>
            <a:r>
              <a:rPr lang="sl-SI" dirty="0"/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1960" y="3363086"/>
            <a:ext cx="2748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b="1" dirty="0" smtClean="0">
                <a:solidFill>
                  <a:srgbClr val="C00000"/>
                </a:solidFill>
              </a:rPr>
              <a:t>Plodovi in palmovo olje.</a:t>
            </a:r>
            <a:endParaRPr lang="sl-SI" sz="20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6991"/>
            <a:ext cx="3708547" cy="3708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33056"/>
            <a:ext cx="4248472" cy="282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7526382" y="180271"/>
            <a:ext cx="1457697" cy="578103"/>
            <a:chOff x="7074743" y="116632"/>
            <a:chExt cx="1915889" cy="794127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116632"/>
              <a:ext cx="1322288" cy="79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743" y="116632"/>
              <a:ext cx="593601" cy="593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1980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fontScale="92500"/>
          </a:bodyPr>
          <a:lstStyle/>
          <a:p>
            <a:r>
              <a:rPr lang="sl-SI" dirty="0"/>
              <a:t>Palmovo olje dandanes najpogosteje uporabljena maščoba v svetovnem merilu, </a:t>
            </a:r>
            <a:r>
              <a:rPr lang="sl-SI" b="1" dirty="0">
                <a:solidFill>
                  <a:srgbClr val="FF0000"/>
                </a:solidFill>
              </a:rPr>
              <a:t>vsebujejo ga piškoti, čips, energijske ploščice, čokolade, namazi, kreme, rastlinske smetane, sladoledi</a:t>
            </a:r>
            <a:r>
              <a:rPr lang="sl-SI" dirty="0"/>
              <a:t>; </a:t>
            </a:r>
            <a:endParaRPr lang="sl-SI" dirty="0" smtClean="0"/>
          </a:p>
          <a:p>
            <a:r>
              <a:rPr lang="sl-SI" dirty="0" smtClean="0"/>
              <a:t>je </a:t>
            </a:r>
            <a:r>
              <a:rPr lang="sl-SI" dirty="0"/>
              <a:t>glavna sestavina </a:t>
            </a:r>
            <a:r>
              <a:rPr lang="sl-SI" b="1" dirty="0">
                <a:solidFill>
                  <a:srgbClr val="7030A0"/>
                </a:solidFill>
              </a:rPr>
              <a:t>večine margarin, je olje za peko, kuho in cvrtje</a:t>
            </a:r>
            <a:r>
              <a:rPr lang="sl-SI" dirty="0"/>
              <a:t>; najdemo ga v kozmetičnih izdelkih, npr. </a:t>
            </a:r>
            <a:r>
              <a:rPr lang="sl-SI" b="1" dirty="0">
                <a:solidFill>
                  <a:schemeClr val="accent6">
                    <a:lumMod val="75000"/>
                  </a:schemeClr>
                </a:solidFill>
              </a:rPr>
              <a:t>v milu, šamponu, kremi za telo ter drugih izdelkih za nego telesa, kože in las</a:t>
            </a:r>
            <a:r>
              <a:rPr lang="sl-SI" dirty="0"/>
              <a:t>; </a:t>
            </a:r>
            <a:endParaRPr lang="sl-SI" dirty="0" smtClean="0"/>
          </a:p>
          <a:p>
            <a:r>
              <a:rPr lang="sl-SI" dirty="0" smtClean="0"/>
              <a:t>prav </a:t>
            </a:r>
            <a:r>
              <a:rPr lang="sl-SI" dirty="0"/>
              <a:t>tako ga najdemo </a:t>
            </a:r>
            <a:r>
              <a:rPr lang="sl-SI" b="1" dirty="0">
                <a:solidFill>
                  <a:srgbClr val="0070C0"/>
                </a:solidFill>
              </a:rPr>
              <a:t>v pralnem prašku, detergentih, v plastiki, farmacevtskih izdelkih, tekstilu, svečah </a:t>
            </a:r>
            <a:r>
              <a:rPr lang="sl-SI" dirty="0"/>
              <a:t>… 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26382" y="180271"/>
            <a:ext cx="1457697" cy="578103"/>
            <a:chOff x="7074743" y="116632"/>
            <a:chExt cx="1915889" cy="794127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116632"/>
              <a:ext cx="1322288" cy="79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743" y="116632"/>
              <a:ext cx="593601" cy="593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7694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6932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l-SI" b="1" dirty="0">
                <a:solidFill>
                  <a:srgbClr val="C00000"/>
                </a:solidFill>
                <a:latin typeface="+mn-lt"/>
              </a:rPr>
              <a:t>KJE SE </a:t>
            </a:r>
            <a:r>
              <a:rPr lang="sl-SI" b="1" dirty="0" smtClean="0">
                <a:solidFill>
                  <a:srgbClr val="C00000"/>
                </a:solidFill>
                <a:latin typeface="+mn-lt"/>
              </a:rPr>
              <a:t>PALMOVO </a:t>
            </a:r>
            <a:r>
              <a:rPr lang="sl-SI" b="1" dirty="0">
                <a:solidFill>
                  <a:srgbClr val="C00000"/>
                </a:solidFill>
                <a:latin typeface="+mn-lt"/>
              </a:rPr>
              <a:t>OLJE PROIZVAJA</a:t>
            </a:r>
            <a:r>
              <a:rPr lang="sl-SI" b="1" dirty="0" smtClean="0">
                <a:solidFill>
                  <a:srgbClr val="C00000"/>
                </a:solidFill>
                <a:latin typeface="+mn-lt"/>
              </a:rPr>
              <a:t>?</a:t>
            </a:r>
            <a:endParaRPr lang="sl-SI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b="1" dirty="0" smtClean="0"/>
              <a:t>Večina palmovega </a:t>
            </a:r>
            <a:r>
              <a:rPr lang="sl-SI" b="1" dirty="0"/>
              <a:t>olja se proizvaja v Indoneziji in Maleziji.</a:t>
            </a: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23" y="2780928"/>
            <a:ext cx="6264696" cy="372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526382" y="180271"/>
            <a:ext cx="1457697" cy="578103"/>
            <a:chOff x="7074743" y="116632"/>
            <a:chExt cx="1915889" cy="794127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116632"/>
              <a:ext cx="1322288" cy="79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743" y="116632"/>
              <a:ext cx="593601" cy="593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557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689" y="-15397"/>
            <a:ext cx="8229600" cy="1143000"/>
          </a:xfrm>
        </p:spPr>
        <p:txBody>
          <a:bodyPr>
            <a:normAutofit/>
          </a:bodyPr>
          <a:lstStyle/>
          <a:p>
            <a:r>
              <a:rPr lang="sl-SI" sz="3600" b="1" dirty="0" smtClean="0">
                <a:solidFill>
                  <a:srgbClr val="C00000"/>
                </a:solidFill>
              </a:rPr>
              <a:t>POSLEDICE PRIDELAVE PALMOVEGA OLJA</a:t>
            </a:r>
            <a:endParaRPr lang="sl-SI" sz="36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0421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Kot posledica krčenja gozdov </a:t>
            </a:r>
            <a:r>
              <a:rPr lang="sl-SI" dirty="0">
                <a:solidFill>
                  <a:srgbClr val="C00000"/>
                </a:solidFill>
              </a:rPr>
              <a:t>grozi izumrtje orangutanov, sumatranskih slonov, sumatranski nosorogov, </a:t>
            </a:r>
            <a:r>
              <a:rPr lang="sl-SI" dirty="0" smtClean="0">
                <a:solidFill>
                  <a:srgbClr val="C00000"/>
                </a:solidFill>
              </a:rPr>
              <a:t>tigrov </a:t>
            </a:r>
            <a:r>
              <a:rPr lang="sl-SI" dirty="0" smtClean="0">
                <a:solidFill>
                  <a:srgbClr val="0070C0"/>
                </a:solidFill>
              </a:rPr>
              <a:t>zaradi izgube življenjskega prostora</a:t>
            </a:r>
            <a:r>
              <a:rPr lang="sl-SI" dirty="0" smtClean="0"/>
              <a:t>...</a:t>
            </a:r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4464497" cy="296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64904"/>
            <a:ext cx="3240360" cy="2226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527" y="4487731"/>
            <a:ext cx="3251065" cy="248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570798" y="980728"/>
            <a:ext cx="1457697" cy="578103"/>
            <a:chOff x="7074743" y="116632"/>
            <a:chExt cx="1915889" cy="794127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116632"/>
              <a:ext cx="1322288" cy="79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743" y="116632"/>
              <a:ext cx="593601" cy="593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016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433</Words>
  <Application>Microsoft Office PowerPoint</Application>
  <PresentationFormat>On-screen Show (4:3)</PresentationFormat>
  <Paragraphs>53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Palmovo olje (poceni sestavina z dragimi posledicami) </vt:lpstr>
      <vt:lpstr>PowerPoint Presentation</vt:lpstr>
      <vt:lpstr>PowerPoint Presentation</vt:lpstr>
      <vt:lpstr>PowerPoint Presentation</vt:lpstr>
      <vt:lpstr>KAJ JE PALMOVO OLJE?</vt:lpstr>
      <vt:lpstr>KAJ JE PALMOVO OLJE?</vt:lpstr>
      <vt:lpstr>PowerPoint Presentation</vt:lpstr>
      <vt:lpstr>KJE SE PALMOVO OLJE PROIZVAJA?</vt:lpstr>
      <vt:lpstr>POSLEDICE PRIDELAVE PALMOVEGA OLJA</vt:lpstr>
      <vt:lpstr>PowerPoint Presentation</vt:lpstr>
      <vt:lpstr>POSLEDICE PRIDELAVE PALMOVEGA OLJA</vt:lpstr>
      <vt:lpstr>Na fotografiji je otok Borneo in krčenje pragozda za namene plantaž oljne palme.</vt:lpstr>
      <vt:lpstr>PowerPoint Presentation</vt:lpstr>
      <vt:lpstr>KAJ LAHKO NAREDITE VI?</vt:lpstr>
      <vt:lpstr>Nekaj izdelkov s palmovim oljem.</vt:lpstr>
      <vt:lpstr>Nekaj izdelkov s palmovim oljem.</vt:lpstr>
      <vt:lpstr>Nekaj izdelkov s palmovim oljem.</vt:lpstr>
      <vt:lpstr>ZDAJ ZNAM VEČ IN BOLJ ODGOVORNO IZBIRAM HRANO.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Palmovo olje</dc:title>
  <dc:creator>Marjeta</dc:creator>
  <cp:lastModifiedBy>Marjeta</cp:lastModifiedBy>
  <cp:revision>13</cp:revision>
  <dcterms:created xsi:type="dcterms:W3CDTF">2017-01-24T17:36:34Z</dcterms:created>
  <dcterms:modified xsi:type="dcterms:W3CDTF">2017-02-18T04:47:57Z</dcterms:modified>
</cp:coreProperties>
</file>